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24" r:id="rId3"/>
    <p:sldId id="323" r:id="rId4"/>
    <p:sldId id="322" r:id="rId5"/>
    <p:sldId id="321" r:id="rId6"/>
    <p:sldId id="320" r:id="rId7"/>
    <p:sldId id="319" r:id="rId8"/>
    <p:sldId id="325" r:id="rId9"/>
    <p:sldId id="326" r:id="rId10"/>
    <p:sldId id="327" r:id="rId11"/>
    <p:sldId id="328" r:id="rId12"/>
    <p:sldId id="329" r:id="rId13"/>
    <p:sldId id="330" r:id="rId14"/>
    <p:sldId id="33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USSEL Christophe" initials="RC" lastIdx="9" clrIdx="0"/>
  <p:cmAuthor id="1" name="VAN DEN ABEELE Patrick" initials="VDAP" lastIdx="1" clrIdx="1"/>
  <p:cmAuthor id="2" name="ZAPPA Pauline" initials="ZP" lastIdx="1" clrIdx="2">
    <p:extLst>
      <p:ext uri="{19B8F6BF-5375-455C-9EA6-DF929625EA0E}">
        <p15:presenceInfo xmlns:p15="http://schemas.microsoft.com/office/powerpoint/2012/main" userId="S::pzappa@hub.brussels::cc373496-860e-4f19-97dd-39dcf1937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6530" autoAdjust="0"/>
  </p:normalViewPr>
  <p:slideViewPr>
    <p:cSldViewPr>
      <p:cViewPr varScale="1">
        <p:scale>
          <a:sx n="88" d="100"/>
          <a:sy n="88" d="100"/>
        </p:scale>
        <p:origin x="192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6T10:38:58.298" idx="1">
    <p:pos x="5680" y="461"/>
    <p:text>il me manque l'image en NL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3A3C-9E3E-45B4-B732-3DBB63837F3B}" type="datetimeFigureOut">
              <a:rPr lang="fr-BE" smtClean="0"/>
              <a:t>17/03/21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90A0-043C-4A1A-A1FB-5F0ED6383A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164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F2B0-9512-EE45-BAEE-7DDE84418080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5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F2B0-9512-EE45-BAEE-7DDE84418080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ssidhb/CLIENTS/2016/bruxelles-environnement/Be%20Circular/TemplatesBeCircular/PPT/header-commun.png" TargetMode="External"/><Relationship Id="rId7" Type="http://schemas.openxmlformats.org/officeDocument/2006/relationships/image" Target="file://localhost/Users/assidhb/CLIENTS/2016/bruxelles-environnement/Be%20Circular/TemplatesBeCircular/PPT/footer-fr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file://localhost/Users/assidhb/CLIENTS/2016/bruxelles-environnement/Be%20Circular/TemplatesBeCircular/PPT/une-strategie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ssidhb/CLIENTS/2016/bruxelles-environnement/Be%20Circular/TemplatesBeCircular/PPT/header-commun.png" TargetMode="External"/><Relationship Id="rId7" Type="http://schemas.openxmlformats.org/officeDocument/2006/relationships/image" Target="file://localhost/Users/assidhb/CLIENTS/2016/bruxelles-environnement/Be%20Circular/TemplatesBeCircular/PPT/footer-nl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file://localhost/Users/assidhb/CLIENTS/2016/bruxelles-environnement/Be%20Circular/TemplatesBeCircular/PPT/een-strategie.png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uvelle intro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62161" y="2818821"/>
            <a:ext cx="7019678" cy="711505"/>
          </a:xfrm>
        </p:spPr>
        <p:txBody>
          <a:bodyPr anchor="t" anchorCtr="0">
            <a:normAutofit/>
          </a:bodyPr>
          <a:lstStyle>
            <a:lvl1pPr algn="l">
              <a:defRPr sz="3300"/>
            </a:lvl1pPr>
          </a:lstStyle>
          <a:p>
            <a:r>
              <a:rPr lang="nl-BE" dirty="0"/>
              <a:t>Title of the presentation</a:t>
            </a:r>
            <a:endParaRPr lang="fr-FR" dirty="0"/>
          </a:p>
        </p:txBody>
      </p:sp>
      <p:pic>
        <p:nvPicPr>
          <p:cNvPr id="7" name="header-commun.png" descr="/Users/assidhb/CLIENTS/2016/bruxelles-environnement/Be Circular/TemplatesBeCircular/PPT/header-commun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9344" cy="2609088"/>
          </a:xfrm>
          <a:prstGeom prst="rect">
            <a:avLst/>
          </a:prstGeom>
        </p:spPr>
      </p:pic>
      <p:pic>
        <p:nvPicPr>
          <p:cNvPr id="8" name="une-strategie.png" descr="/Users/assidhb/CLIENTS/2016/bruxelles-environnement/Be Circular/TemplatesBeCircular/PPT/une-strategie.pn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18" y="273542"/>
            <a:ext cx="1267968" cy="387096"/>
          </a:xfrm>
          <a:prstGeom prst="rect">
            <a:avLst/>
          </a:prstGeom>
        </p:spPr>
      </p:pic>
      <p:pic>
        <p:nvPicPr>
          <p:cNvPr id="9" name="footer-fr.png" descr="/Users/assidhb/CLIENTS/2016/bruxelles-environnement/Be Circular/TemplatesBeCircular/PPT/footer-fr.png"/>
          <p:cNvPicPr>
            <a:picLocks noChangeAspect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47" y="5537121"/>
            <a:ext cx="6681216" cy="85344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8" y="3530600"/>
            <a:ext cx="7019925" cy="1136650"/>
          </a:xfrm>
        </p:spPr>
        <p:txBody>
          <a:bodyPr>
            <a:noAutofit/>
          </a:bodyPr>
          <a:lstStyle>
            <a:lvl1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1pPr>
            <a:lvl2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2pPr>
            <a:lvl3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3pPr>
            <a:lvl4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4pPr>
            <a:lvl5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5pPr>
          </a:lstStyle>
          <a:p>
            <a:pPr lvl="0"/>
            <a:r>
              <a:rPr lang="nl-BE" dirty="0"/>
              <a:t>Subtitle of the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30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uvelle intro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ader-commun.png" descr="/Users/assidhb/CLIENTS/2016/bruxelles-environnement/Be Circular/TemplatesBeCircular/PPT/header-commun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9344" cy="2609088"/>
          </a:xfrm>
          <a:prstGeom prst="rect">
            <a:avLst/>
          </a:prstGeom>
        </p:spPr>
      </p:pic>
      <p:pic>
        <p:nvPicPr>
          <p:cNvPr id="8" name="une-strategie.pn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18" y="273542"/>
            <a:ext cx="1267968" cy="387096"/>
          </a:xfrm>
          <a:prstGeom prst="rect">
            <a:avLst/>
          </a:prstGeom>
        </p:spPr>
      </p:pic>
      <p:pic>
        <p:nvPicPr>
          <p:cNvPr id="9" name="footer-fr.png"/>
          <p:cNvPicPr>
            <a:picLocks noChangeAspect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47" y="5537121"/>
            <a:ext cx="6681216" cy="85344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062161" y="2818821"/>
            <a:ext cx="7019678" cy="711505"/>
          </a:xfrm>
        </p:spPr>
        <p:txBody>
          <a:bodyPr anchor="t" anchorCtr="0">
            <a:normAutofit/>
          </a:bodyPr>
          <a:lstStyle>
            <a:lvl1pPr algn="l">
              <a:defRPr sz="3300"/>
            </a:lvl1pPr>
          </a:lstStyle>
          <a:p>
            <a:r>
              <a:rPr lang="nl-BE" dirty="0"/>
              <a:t>Title of the presentation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8" y="3530600"/>
            <a:ext cx="7019925" cy="1136650"/>
          </a:xfrm>
        </p:spPr>
        <p:txBody>
          <a:bodyPr>
            <a:noAutofit/>
          </a:bodyPr>
          <a:lstStyle>
            <a:lvl1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1pPr>
            <a:lvl2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2pPr>
            <a:lvl3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3pPr>
            <a:lvl4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4pPr>
            <a:lvl5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5pPr>
          </a:lstStyle>
          <a:p>
            <a:pPr lvl="0"/>
            <a:r>
              <a:rPr lang="nl-BE" dirty="0"/>
              <a:t>Subtitle of the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5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1pPr>
            <a:lvl2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2pPr>
            <a:lvl3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3pPr>
            <a:lvl4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4pPr>
            <a:lvl5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36153"/>
            <a:ext cx="2133600" cy="365125"/>
          </a:xfrm>
        </p:spPr>
        <p:txBody>
          <a:bodyPr/>
          <a:lstStyle>
            <a:lvl1pPr>
              <a:defRPr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23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de fon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46597" y="6350306"/>
            <a:ext cx="1040203" cy="324130"/>
          </a:xfrm>
        </p:spPr>
        <p:txBody>
          <a:bodyPr/>
          <a:lstStyle>
            <a:lvl1pPr>
              <a:defRPr b="0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>
                <a:solidFill>
                  <a:srgbClr val="7C7C7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C7C7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2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366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rgbClr val="EC630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85650"/>
            <a:ext cx="4040188" cy="3233560"/>
          </a:xfrm>
        </p:spPr>
        <p:txBody>
          <a:bodyPr>
            <a:normAutofit/>
          </a:bodyPr>
          <a:lstStyle>
            <a:lvl1pPr marL="177800" indent="-177800">
              <a:lnSpc>
                <a:spcPts val="2600"/>
              </a:lnSpc>
              <a:spcBef>
                <a:spcPts val="0"/>
              </a:spcBef>
              <a:buClr>
                <a:srgbClr val="6AAA26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1pPr>
            <a:lvl2pPr marL="177800" indent="-177800">
              <a:lnSpc>
                <a:spcPts val="2600"/>
              </a:lnSpc>
              <a:spcBef>
                <a:spcPts val="0"/>
              </a:spcBef>
              <a:buClr>
                <a:srgbClr val="EC6303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2pPr>
            <a:lvl3pPr marL="177800" indent="-177800">
              <a:lnSpc>
                <a:spcPts val="2600"/>
              </a:lnSpc>
              <a:spcBef>
                <a:spcPts val="0"/>
              </a:spcBef>
              <a:buClr>
                <a:srgbClr val="0055A4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3pPr>
            <a:lvl4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4pPr>
            <a:lvl5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3"/>
          </p:nvPr>
        </p:nvSpPr>
        <p:spPr>
          <a:xfrm>
            <a:off x="4672013" y="1535113"/>
            <a:ext cx="4014787" cy="43846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1781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34982"/>
            <a:ext cx="8229600" cy="782655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366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accent4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85650"/>
            <a:ext cx="4040188" cy="3233560"/>
          </a:xfrm>
        </p:spPr>
        <p:txBody>
          <a:bodyPr>
            <a:normAutofit/>
          </a:bodyPr>
          <a:lstStyle>
            <a:lvl1pPr marL="177800" indent="-177800">
              <a:lnSpc>
                <a:spcPts val="2600"/>
              </a:lnSpc>
              <a:spcBef>
                <a:spcPts val="0"/>
              </a:spcBef>
              <a:buClr>
                <a:srgbClr val="6AAA26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1pPr>
            <a:lvl2pPr marL="177800" indent="-177800">
              <a:lnSpc>
                <a:spcPts val="2600"/>
              </a:lnSpc>
              <a:spcBef>
                <a:spcPts val="0"/>
              </a:spcBef>
              <a:buClr>
                <a:srgbClr val="EC6303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2pPr>
            <a:lvl3pPr marL="177800" indent="-177800">
              <a:lnSpc>
                <a:spcPts val="2600"/>
              </a:lnSpc>
              <a:spcBef>
                <a:spcPts val="0"/>
              </a:spcBef>
              <a:buClr>
                <a:srgbClr val="0055A4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3pPr>
            <a:lvl4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4pPr>
            <a:lvl5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pour une image  11"/>
          <p:cNvSpPr>
            <a:spLocks noGrp="1"/>
          </p:cNvSpPr>
          <p:nvPr>
            <p:ph type="pic" sz="quarter" idx="13"/>
          </p:nvPr>
        </p:nvSpPr>
        <p:spPr>
          <a:xfrm>
            <a:off x="4672013" y="1535113"/>
            <a:ext cx="4014787" cy="438467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54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2672"/>
            <a:ext cx="2133600" cy="365125"/>
          </a:xfrm>
        </p:spPr>
        <p:txBody>
          <a:bodyPr/>
          <a:lstStyle/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34982"/>
            <a:ext cx="8229600" cy="782655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65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49A2-8C5B-430D-BD53-96D56B7B76F4}" type="datetimeFigureOut">
              <a:rPr lang="fr-BE" smtClean="0"/>
              <a:pPr/>
              <a:t>17/03/21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5A45-FC87-416F-90D9-0629DB7826A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52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file://localhost/Users/assidhb/CLIENTS/2016/bruxelles-environnement/ppt%20EcoCirc%202016/PNG/footer-ecoCirc_40x65pt-01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34982"/>
            <a:ext cx="8229600" cy="7826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37000" y="6310310"/>
            <a:ext cx="12700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cap="all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33855" y="6310310"/>
            <a:ext cx="2703145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76552" y="6310310"/>
            <a:ext cx="610248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pPr defTabSz="457200"/>
            <a:fld id="{D143601D-FE94-A34B-8E87-217AC88B1F19}" type="slidenum">
              <a:rPr lang="fr-FR" smtClean="0"/>
              <a:pPr defTabSz="457200"/>
              <a:t>‹N°›</a:t>
            </a:fld>
            <a:endParaRPr lang="fr-FR"/>
          </a:p>
        </p:txBody>
      </p:sp>
      <p:pic>
        <p:nvPicPr>
          <p:cNvPr id="7" name="footer-ecoCirc_40x65pt-01.png" descr="/Users/assidhb/CLIENTS/2016/bruxelles-environnement/ppt EcoCirc 2016/PNG/footer-ecoCirc_40x65pt-01.png"/>
          <p:cNvPicPr>
            <a:picLocks noChangeAspect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95" y="6223000"/>
            <a:ext cx="822960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9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lnSpc>
          <a:spcPts val="4400"/>
        </a:lnSpc>
        <a:spcBef>
          <a:spcPct val="0"/>
        </a:spcBef>
        <a:buNone/>
        <a:defRPr sz="3600" b="1" i="0" kern="1200" cap="all">
          <a:solidFill>
            <a:srgbClr val="0055A4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3"/>
        </a:buClr>
        <a:buSzPct val="80000"/>
        <a:buFont typeface="Arial"/>
        <a:buChar char="•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2"/>
        </a:buClr>
        <a:buSzPct val="80000"/>
        <a:buFont typeface="Arial"/>
        <a:buChar char="–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2pPr>
      <a:lvl3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4"/>
        </a:buClr>
        <a:buSzPct val="60000"/>
        <a:buFont typeface="Arial"/>
        <a:buChar char="•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3pPr>
      <a:lvl4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SzPct val="60000"/>
        <a:buFont typeface="Arial"/>
        <a:buChar char="–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4pPr>
      <a:lvl5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6"/>
        </a:buClr>
        <a:buSzPct val="80000"/>
        <a:buFont typeface="Arial"/>
        <a:buChar char="»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2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250" y="1472606"/>
            <a:ext cx="4055726" cy="2964505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chemeClr val="accent1"/>
                </a:solidFill>
              </a:rPr>
              <a:t>Appel a </a:t>
            </a:r>
            <a:r>
              <a:rPr lang="fr-BE" sz="4000" dirty="0" err="1">
                <a:solidFill>
                  <a:schemeClr val="accent1"/>
                </a:solidFill>
              </a:rPr>
              <a:t>projetS</a:t>
            </a:r>
            <a:br>
              <a:rPr lang="fr-BE" sz="4000" dirty="0">
                <a:solidFill>
                  <a:schemeClr val="accent1"/>
                </a:solidFill>
              </a:rPr>
            </a:br>
            <a:r>
              <a:rPr lang="fr-BE" sz="4000" dirty="0">
                <a:solidFill>
                  <a:schemeClr val="accent1"/>
                </a:solidFill>
              </a:rPr>
              <a:t>Be </a:t>
            </a:r>
            <a:r>
              <a:rPr lang="fr-BE" sz="4000" dirty="0" err="1">
                <a:solidFill>
                  <a:schemeClr val="accent1"/>
                </a:solidFill>
              </a:rPr>
              <a:t>circular</a:t>
            </a:r>
            <a:br>
              <a:rPr lang="fr-BE" sz="4000" dirty="0">
                <a:solidFill>
                  <a:schemeClr val="accent1"/>
                </a:solidFill>
              </a:rPr>
            </a:br>
            <a:br>
              <a:rPr lang="fr-BE" sz="4000" dirty="0">
                <a:solidFill>
                  <a:schemeClr val="accent1"/>
                </a:solidFill>
              </a:rPr>
            </a:br>
            <a:r>
              <a:rPr lang="fr-BE" sz="4000" dirty="0">
                <a:solidFill>
                  <a:srgbClr val="EC6303"/>
                </a:solidFill>
                <a:ea typeface="+mn-ea"/>
              </a:rPr>
              <a:t>session pitch</a:t>
            </a:r>
            <a:r>
              <a:rPr lang="fr-BE" dirty="0">
                <a:solidFill>
                  <a:srgbClr val="EC6303"/>
                </a:solidFill>
                <a:ea typeface="+mn-ea"/>
              </a:rPr>
              <a:t> 2021</a:t>
            </a:r>
            <a:br>
              <a:rPr lang="fr-BE" dirty="0">
                <a:solidFill>
                  <a:schemeClr val="accent1"/>
                </a:solidFill>
              </a:rPr>
            </a:br>
            <a:br>
              <a:rPr lang="fr-BE" dirty="0">
                <a:solidFill>
                  <a:schemeClr val="accent1"/>
                </a:solidFill>
              </a:rPr>
            </a:br>
            <a:endParaRPr lang="fr-BE" cap="none" dirty="0">
              <a:solidFill>
                <a:schemeClr val="accent1"/>
              </a:solidFill>
            </a:endParaRPr>
          </a:p>
        </p:txBody>
      </p:sp>
      <p:pic>
        <p:nvPicPr>
          <p:cNvPr id="13" name="Picture 8" descr="bru-eco-emploi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807" y="5922787"/>
            <a:ext cx="2333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:\23_GREEN_ECONOMY\03_ECOCIRCULAIRE\02_PREC\00_Gestion-Pilotage\04_Communication\01_Templates\Logos partenaires\Impulse\HUB-RV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886080"/>
            <a:ext cx="1637882" cy="8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732521"/>
            <a:ext cx="4444674" cy="44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oracle\cifs-homes$\pvandenabeele\My Documents\My Pictures\BE_FRNL_LogoB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11813" r="7235" b="11202"/>
          <a:stretch/>
        </p:blipFill>
        <p:spPr bwMode="auto">
          <a:xfrm>
            <a:off x="1979712" y="5776709"/>
            <a:ext cx="1972674" cy="9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3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F96A9-9FE5-43DC-8712-AE620D1C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template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pitch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8C31F-9D95-459E-B33B-33E08308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nl-BE" dirty="0"/>
              <a:t>Probeer op elke slide zo beknopt mogelijk te zijn</a:t>
            </a:r>
            <a:endParaRPr lang="fr-BE" dirty="0"/>
          </a:p>
          <a:p>
            <a:r>
              <a:rPr lang="nl-BE" dirty="0"/>
              <a:t>Probeer het idee van “één slide = één idee” toe te passen</a:t>
            </a:r>
            <a:endParaRPr lang="fr-BE" dirty="0"/>
          </a:p>
          <a:p>
            <a:r>
              <a:rPr lang="nl-BE" dirty="0"/>
              <a:t>Gelieve enkel de volgende 4 slides in te vullen en er geen toe te voegen.</a:t>
            </a:r>
            <a:endParaRPr lang="fr-BE" dirty="0"/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5D746B-6F55-407E-91A6-0FF42F26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74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AB48D-3359-4513-B9D6-F05124FD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Beschrijving van uw project </a:t>
            </a:r>
            <a:br>
              <a:rPr lang="nl-NL" dirty="0"/>
            </a:br>
            <a:r>
              <a:rPr lang="nl-NL" dirty="0"/>
              <a:t>en uw team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AF8E3-73E8-40F0-8555-26F1A3686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2000" dirty="0"/>
          </a:p>
          <a:p>
            <a:r>
              <a:rPr lang="nl-BE" dirty="0"/>
              <a:t>Beschrijf uw aanbod in één zin</a:t>
            </a:r>
            <a:endParaRPr lang="fr-BE" dirty="0"/>
          </a:p>
          <a:p>
            <a:r>
              <a:rPr lang="nl-BE" dirty="0"/>
              <a:t>Welke persoon/welk team schaart zich achter dit project (profielen en competenties)?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8729C9-44C9-4FD7-938C-FDD8981E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3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1CA36-FC96-4D33-8E10-8FEC52B5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circulaire </a:t>
            </a:r>
            <a:r>
              <a:rPr lang="fr-BE" dirty="0" err="1"/>
              <a:t>Dimensie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3AB0B-540A-4BCD-839C-50D69B64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past uw project volgens u de principes van de circulaire economie toe?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17ACD9-0299-4B9C-949B-A9AD1795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1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F043E-ABFB-4256-B59C-C0BBD973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3F8E2-6CF6-4A60-B584-20258B44D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Welke stappen hebt u tot nu toe gezet?  </a:t>
            </a:r>
            <a:endParaRPr lang="fr-BE" dirty="0"/>
          </a:p>
          <a:p>
            <a:pPr marL="0" indent="0">
              <a:buNone/>
            </a:pPr>
            <a:r>
              <a:rPr lang="nl-BE" dirty="0"/>
              <a:t>- Marktonderzoek, concurrentie, onderscheid van de rest </a:t>
            </a:r>
            <a:endParaRPr lang="fr-BE" dirty="0"/>
          </a:p>
          <a:p>
            <a:pPr marL="0" indent="0">
              <a:buNone/>
            </a:pPr>
            <a:r>
              <a:rPr lang="nl-BE" dirty="0"/>
              <a:t>- Test</a:t>
            </a:r>
            <a:endParaRPr lang="fr-BE" dirty="0"/>
          </a:p>
          <a:p>
            <a:pPr marL="0" indent="0">
              <a:buNone/>
            </a:pPr>
            <a:r>
              <a:rPr lang="nl-BE" dirty="0"/>
              <a:t>- Communicatie- en verkoopstrategie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7DF11A-A1D9-4E53-8321-521E99F4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0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B68AA-ABAD-470C-9D2A-B352CED5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Financiële levensvatbaarheid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A3E06-449C-4999-AAAE-ED656198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nl-BE" dirty="0"/>
              <a:t>Gevraagde financiële ondersteuning: &lt; € 80.000€ of &gt; € 80.000?</a:t>
            </a:r>
            <a:endParaRPr lang="fr-BE" dirty="0"/>
          </a:p>
          <a:p>
            <a:r>
              <a:rPr lang="nl-BE" dirty="0"/>
              <a:t>Geïdentificeerde bronnen van inkomsten</a:t>
            </a:r>
            <a:endParaRPr lang="fr-BE" dirty="0"/>
          </a:p>
          <a:p>
            <a:r>
              <a:rPr lang="nl-BE" dirty="0"/>
              <a:t>Geschatte kosten van het project in euro.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6F471-B3CF-4786-92EB-613E36C1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1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41CCE-5C3F-4F68-B5F1-7E09700E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Catégorie</a:t>
            </a:r>
            <a:br>
              <a:rPr lang="fr-FR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AA508-043D-4684-A54E-040156BD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quelle catégorie postulez-vous:</a:t>
            </a:r>
          </a:p>
          <a:p>
            <a:pPr lvl="1"/>
            <a:r>
              <a:rPr lang="fr-FR" dirty="0"/>
              <a:t>Transition </a:t>
            </a:r>
          </a:p>
          <a:p>
            <a:pPr lvl="1"/>
            <a:r>
              <a:rPr lang="fr-FR" dirty="0"/>
              <a:t>Lancement </a:t>
            </a:r>
          </a:p>
          <a:p>
            <a:pPr lvl="1"/>
            <a:r>
              <a:rPr lang="fr-FR" dirty="0"/>
              <a:t>Scale-up</a:t>
            </a:r>
          </a:p>
          <a:p>
            <a:pPr marL="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E15C41-AD72-47E6-9D4D-430D1978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F96A9-9FE5-43DC-8712-AE620D1C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Canevas pour votre session de pitch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8C31F-9D95-459E-B33B-33E08308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Pour chaque slide, essayez d’être le.la plus </a:t>
            </a:r>
            <a:r>
              <a:rPr lang="fr-FR" dirty="0" err="1">
                <a:solidFill>
                  <a:schemeClr val="tx2"/>
                </a:solidFill>
              </a:rPr>
              <a:t>concis.e</a:t>
            </a:r>
            <a:r>
              <a:rPr lang="fr-FR" dirty="0">
                <a:solidFill>
                  <a:schemeClr val="tx2"/>
                </a:solidFill>
              </a:rPr>
              <a:t> possible.</a:t>
            </a:r>
          </a:p>
          <a:p>
            <a:r>
              <a:rPr lang="fr-FR" dirty="0">
                <a:solidFill>
                  <a:schemeClr val="tx2"/>
                </a:solidFill>
              </a:rPr>
              <a:t>L’idée est de suivre la logique : « une slide = une idée »</a:t>
            </a:r>
          </a:p>
          <a:p>
            <a:r>
              <a:rPr lang="fr-FR" dirty="0">
                <a:solidFill>
                  <a:schemeClr val="tx2"/>
                </a:solidFill>
              </a:rPr>
              <a:t>Merci de ne remplir que les 4 slides suivantes et de </a:t>
            </a:r>
            <a:r>
              <a:rPr lang="fr-FR" b="1" dirty="0">
                <a:solidFill>
                  <a:schemeClr val="tx2"/>
                </a:solidFill>
              </a:rPr>
              <a:t>ne pas en ajouter. 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5D746B-6F55-407E-91A6-0FF42F26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7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AB48D-3359-4513-B9D6-F05124FD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Descriptif de votre projet </a:t>
            </a:r>
            <a:br>
              <a:rPr lang="fr-BE" dirty="0"/>
            </a:br>
            <a:r>
              <a:rPr lang="fr-BE" dirty="0"/>
              <a:t>et de votre équipe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AF8E3-73E8-40F0-8555-26F1A3686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2000" dirty="0"/>
          </a:p>
          <a:p>
            <a:r>
              <a:rPr lang="fr-BE" sz="2000" dirty="0"/>
              <a:t>Décrivez votre offre en une phrase</a:t>
            </a:r>
          </a:p>
          <a:p>
            <a:r>
              <a:rPr lang="fr-BE" sz="2000" dirty="0"/>
              <a:t>Qui est la personne/l’équipe qui porte le projet (profils et compétences)?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8729C9-44C9-4FD7-938C-FDD8981E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65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1CA36-FC96-4D33-8E10-8FEC52B5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Dimension circulaire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3AB0B-540A-4BCD-839C-50D69B64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/>
              <a:t>En quoi pensez-vous que votre projet s’intègre dans une démarche d’économie circulaire ?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17ACD9-0299-4B9C-949B-A9AD1795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28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F043E-ABFB-4256-B59C-C0BBD973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des lieux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3F8E2-6CF6-4A60-B584-20258B44D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démarches avez-vous réalisé ?  </a:t>
            </a:r>
          </a:p>
          <a:p>
            <a:pPr marL="0" indent="0">
              <a:buNone/>
            </a:pPr>
            <a:r>
              <a:rPr lang="fr-FR" dirty="0"/>
              <a:t>- Etude de marché, concurrence, différenciation </a:t>
            </a:r>
          </a:p>
          <a:p>
            <a:pPr marL="0" indent="0">
              <a:buNone/>
            </a:pPr>
            <a:r>
              <a:rPr lang="fr-FR" dirty="0"/>
              <a:t>- Test</a:t>
            </a:r>
          </a:p>
          <a:p>
            <a:pPr marL="0" indent="0">
              <a:buNone/>
            </a:pPr>
            <a:r>
              <a:rPr lang="fr-FR" dirty="0"/>
              <a:t>- Stratégie de communication et de commercialisation 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7DF11A-A1D9-4E53-8321-521E99F4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32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B68AA-ABAD-470C-9D2A-B352CED5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Viabilité financière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A3E06-449C-4999-AAAE-ED656198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Soutien financier demandé : &lt; 80.000€ ou &gt; 80.000€ ?</a:t>
            </a:r>
          </a:p>
          <a:p>
            <a:r>
              <a:rPr lang="fr-FR" dirty="0"/>
              <a:t>Sources de revenus identifiées</a:t>
            </a:r>
          </a:p>
          <a:p>
            <a:r>
              <a:rPr lang="fr-FR" dirty="0"/>
              <a:t>Coûts estimatifs </a:t>
            </a:r>
            <a:r>
              <a:rPr lang="fr-FR"/>
              <a:t>du projet en euros.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6F471-B3CF-4786-92EB-613E36C1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11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250" y="1472606"/>
            <a:ext cx="4055726" cy="2964505"/>
          </a:xfrm>
        </p:spPr>
        <p:txBody>
          <a:bodyPr>
            <a:noAutofit/>
          </a:bodyPr>
          <a:lstStyle/>
          <a:p>
            <a:r>
              <a:rPr lang="fr-BE" sz="3200" dirty="0" err="1">
                <a:solidFill>
                  <a:schemeClr val="accent1"/>
                </a:solidFill>
              </a:rPr>
              <a:t>Projectoproep</a:t>
            </a:r>
            <a:br>
              <a:rPr lang="fr-BE" sz="4000" dirty="0">
                <a:solidFill>
                  <a:schemeClr val="accent1"/>
                </a:solidFill>
              </a:rPr>
            </a:br>
            <a:r>
              <a:rPr lang="fr-BE" sz="4000" dirty="0">
                <a:solidFill>
                  <a:schemeClr val="accent1"/>
                </a:solidFill>
              </a:rPr>
              <a:t>Be </a:t>
            </a:r>
            <a:r>
              <a:rPr lang="fr-BE" sz="4000" dirty="0" err="1">
                <a:solidFill>
                  <a:schemeClr val="accent1"/>
                </a:solidFill>
              </a:rPr>
              <a:t>circular</a:t>
            </a:r>
            <a:br>
              <a:rPr lang="fr-BE" sz="4000" dirty="0">
                <a:solidFill>
                  <a:schemeClr val="accent1"/>
                </a:solidFill>
              </a:rPr>
            </a:br>
            <a:br>
              <a:rPr lang="fr-BE" sz="4000" dirty="0">
                <a:solidFill>
                  <a:schemeClr val="accent1"/>
                </a:solidFill>
              </a:rPr>
            </a:br>
            <a:r>
              <a:rPr lang="fr-BE" sz="4000" dirty="0">
                <a:solidFill>
                  <a:srgbClr val="EC6303"/>
                </a:solidFill>
                <a:ea typeface="+mn-ea"/>
              </a:rPr>
              <a:t>pitch</a:t>
            </a:r>
            <a:r>
              <a:rPr lang="fr-BE" dirty="0">
                <a:solidFill>
                  <a:srgbClr val="EC6303"/>
                </a:solidFill>
                <a:ea typeface="+mn-ea"/>
              </a:rPr>
              <a:t> </a:t>
            </a:r>
            <a:r>
              <a:rPr lang="fr-BE" sz="4000" dirty="0" err="1">
                <a:solidFill>
                  <a:srgbClr val="EC6303"/>
                </a:solidFill>
                <a:ea typeface="+mn-ea"/>
              </a:rPr>
              <a:t>sessie</a:t>
            </a:r>
            <a:r>
              <a:rPr lang="fr-BE" dirty="0">
                <a:solidFill>
                  <a:srgbClr val="EC6303"/>
                </a:solidFill>
                <a:ea typeface="+mn-ea"/>
              </a:rPr>
              <a:t> 2021</a:t>
            </a:r>
            <a:br>
              <a:rPr lang="fr-BE" dirty="0">
                <a:solidFill>
                  <a:schemeClr val="accent1"/>
                </a:solidFill>
              </a:rPr>
            </a:br>
            <a:br>
              <a:rPr lang="fr-BE" dirty="0">
                <a:solidFill>
                  <a:schemeClr val="accent1"/>
                </a:solidFill>
              </a:rPr>
            </a:br>
            <a:endParaRPr lang="fr-BE" cap="none" dirty="0">
              <a:solidFill>
                <a:schemeClr val="accent1"/>
              </a:solidFill>
            </a:endParaRPr>
          </a:p>
        </p:txBody>
      </p:sp>
      <p:pic>
        <p:nvPicPr>
          <p:cNvPr id="13" name="Picture 8" descr="bru-eco-emploi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807" y="5922787"/>
            <a:ext cx="2333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:\23_GREEN_ECONOMY\03_ECOCIRCULAIRE\02_PREC\00_Gestion-Pilotage\04_Communication\01_Templates\Logos partenaires\Impulse\HUB-RV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886080"/>
            <a:ext cx="1637882" cy="8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732521"/>
            <a:ext cx="4444674" cy="44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oracle\cifs-homes$\pvandenabeele\My Documents\My Pictures\BE_FRNL_LogoB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11813" r="7235" b="11202"/>
          <a:stretch/>
        </p:blipFill>
        <p:spPr bwMode="auto">
          <a:xfrm>
            <a:off x="1979712" y="5776709"/>
            <a:ext cx="1972674" cy="9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41CCE-5C3F-4F68-B5F1-7E09700E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Categorie</a:t>
            </a:r>
            <a:br>
              <a:rPr lang="fr-FR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AA508-043D-4684-A54E-040156BD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 welke categorie wilt u zich inschrijven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Transitie</a:t>
            </a:r>
            <a:endParaRPr lang="fr-FR" dirty="0"/>
          </a:p>
          <a:p>
            <a:pPr lvl="1"/>
            <a:r>
              <a:rPr lang="fr-FR" dirty="0" err="1"/>
              <a:t>Lancering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Scale-up</a:t>
            </a:r>
          </a:p>
          <a:p>
            <a:pPr marL="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E15C41-AD72-47E6-9D4D-430D1978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34385"/>
      </p:ext>
    </p:extLst>
  </p:cSld>
  <p:clrMapOvr>
    <a:masterClrMapping/>
  </p:clrMapOvr>
</p:sld>
</file>

<file path=ppt/theme/theme1.xml><?xml version="1.0" encoding="utf-8"?>
<a:theme xmlns:a="http://schemas.openxmlformats.org/drawingml/2006/main" name="PWP_20161215_BeCircular_template">
  <a:themeElements>
    <a:clrScheme name="Be Circular">
      <a:dk1>
        <a:sysClr val="windowText" lastClr="000000"/>
      </a:dk1>
      <a:lt1>
        <a:sysClr val="window" lastClr="FFFFFF"/>
      </a:lt1>
      <a:dk2>
        <a:srgbClr val="7C7C7C"/>
      </a:dk2>
      <a:lt2>
        <a:srgbClr val="EEECE1"/>
      </a:lt2>
      <a:accent1>
        <a:srgbClr val="0055A4"/>
      </a:accent1>
      <a:accent2>
        <a:srgbClr val="EC6303"/>
      </a:accent2>
      <a:accent3>
        <a:srgbClr val="6AAA26"/>
      </a:accent3>
      <a:accent4>
        <a:srgbClr val="B6057F"/>
      </a:accent4>
      <a:accent5>
        <a:srgbClr val="3393DA"/>
      </a:accent5>
      <a:accent6>
        <a:srgbClr val="F79646"/>
      </a:accent6>
      <a:hlink>
        <a:srgbClr val="37AA84"/>
      </a:hlink>
      <a:folHlink>
        <a:srgbClr val="9416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349</Words>
  <Application>Microsoft Macintosh PowerPoint</Application>
  <PresentationFormat>Affichage à l'écran (4:3)</PresentationFormat>
  <Paragraphs>68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PWP_20161215_BeCircular_template</vt:lpstr>
      <vt:lpstr>Appel a projetS Be circular  session pitch 2021  </vt:lpstr>
      <vt:lpstr>Catégorie </vt:lpstr>
      <vt:lpstr>Canevas pour votre session de pitch</vt:lpstr>
      <vt:lpstr>Descriptif de votre projet  et de votre équipe</vt:lpstr>
      <vt:lpstr>Dimension circulaire </vt:lpstr>
      <vt:lpstr>Etat des lieux</vt:lpstr>
      <vt:lpstr>Viabilité financière</vt:lpstr>
      <vt:lpstr>Projectoproep Be circular  pitch sessie 2021  </vt:lpstr>
      <vt:lpstr>Categorie </vt:lpstr>
      <vt:lpstr>template voor uw pitch</vt:lpstr>
      <vt:lpstr>Beschrijving van uw project  en uw team</vt:lpstr>
      <vt:lpstr>circulaire Dimensie</vt:lpstr>
      <vt:lpstr>Stand van zaken</vt:lpstr>
      <vt:lpstr>Financiële levensvatbaarheid</vt:lpstr>
    </vt:vector>
  </TitlesOfParts>
  <Company>BIM-IBGE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Appel a projetS Be circular 2020</dc:title>
  <dc:creator>VAN DEN ABEELE Patrick</dc:creator>
  <cp:lastModifiedBy>Camille Differdange</cp:lastModifiedBy>
  <cp:revision>100</cp:revision>
  <dcterms:created xsi:type="dcterms:W3CDTF">2020-03-19T19:33:34Z</dcterms:created>
  <dcterms:modified xsi:type="dcterms:W3CDTF">2021-03-17T13:00:39Z</dcterms:modified>
</cp:coreProperties>
</file>